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2"/>
  </p:notesMasterIdLst>
  <p:sldIdLst>
    <p:sldId id="256" r:id="rId2"/>
    <p:sldId id="257" r:id="rId3"/>
    <p:sldId id="261" r:id="rId4"/>
    <p:sldId id="259" r:id="rId5"/>
    <p:sldId id="263" r:id="rId6"/>
    <p:sldId id="262" r:id="rId7"/>
    <p:sldId id="265" r:id="rId8"/>
    <p:sldId id="264" r:id="rId9"/>
    <p:sldId id="266" r:id="rId10"/>
    <p:sldId id="267" r:id="rId11"/>
    <p:sldId id="268" r:id="rId12"/>
    <p:sldId id="269" r:id="rId13"/>
    <p:sldId id="270" r:id="rId14"/>
    <p:sldId id="271" r:id="rId15"/>
    <p:sldId id="272" r:id="rId16"/>
    <p:sldId id="273" r:id="rId17"/>
    <p:sldId id="274" r:id="rId18"/>
    <p:sldId id="275" r:id="rId19"/>
    <p:sldId id="276" r:id="rId20"/>
    <p:sldId id="277" r:id="rId2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2B30FF"/>
    <a:srgbClr val="350048"/>
    <a:srgbClr val="601700"/>
    <a:srgbClr val="F6E56A"/>
    <a:srgbClr val="FBE197"/>
    <a:srgbClr val="C125FF"/>
    <a:srgbClr val="5EEC3C"/>
    <a:srgbClr val="FFA3FF"/>
    <a:srgbClr val="FA6AF3"/>
    <a:srgbClr val="D47A02"/>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p:scale>
          <a:sx n="110" d="100"/>
          <a:sy n="110" d="100"/>
        </p:scale>
        <p:origin x="-658" y="331"/>
      </p:cViewPr>
      <p:guideLst>
        <p:guide orient="horz" pos="162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jpeg>
</file>

<file path=ppt/media/image10.png>
</file>

<file path=ppt/media/image11.jpeg>
</file>

<file path=ppt/media/image12.png>
</file>

<file path=ppt/media/image13.png>
</file>

<file path=ppt/media/image14.png>
</file>

<file path=ppt/media/image2.jpeg>
</file>

<file path=ppt/media/image3.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pPr/>
              <a:t>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pPr/>
              <a:t>‹#›</a:t>
            </a:fld>
            <a:endParaRPr lang="en-US"/>
          </a:p>
        </p:txBody>
      </p:sp>
    </p:spTree>
    <p:extLst>
      <p:ext uri="{BB962C8B-B14F-4D97-AF65-F5344CB8AC3E}">
        <p14:creationId xmlns=""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709871" y="3487980"/>
            <a:ext cx="2137870" cy="1527050"/>
          </a:xfrm>
        </p:spPr>
        <p:txBody>
          <a:bodyPr>
            <a:normAutofit/>
          </a:bodyPr>
          <a:lstStyle>
            <a:lvl1pPr marL="0" indent="0" algn="l">
              <a:buNone/>
              <a:defRPr sz="2800" b="0" i="0">
                <a:solidFill>
                  <a:srgbClr val="2B30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t>
            </a:r>
            <a:endParaRPr lang="en-US" dirty="0" smtClean="0"/>
          </a:p>
          <a:p>
            <a:r>
              <a:rPr lang="en-US" dirty="0" smtClean="0"/>
              <a:t>edit Master </a:t>
            </a:r>
            <a:r>
              <a:rPr lang="en-US" dirty="0"/>
              <a:t>subtitle style</a:t>
            </a:r>
          </a:p>
        </p:txBody>
      </p:sp>
      <p:sp>
        <p:nvSpPr>
          <p:cNvPr id="2" name="Title 1"/>
          <p:cNvSpPr>
            <a:spLocks noGrp="1"/>
          </p:cNvSpPr>
          <p:nvPr>
            <p:ph type="ctrTitle" hasCustomPrompt="1"/>
          </p:nvPr>
        </p:nvSpPr>
        <p:spPr>
          <a:xfrm>
            <a:off x="448964" y="3182570"/>
            <a:ext cx="6108201" cy="1221640"/>
          </a:xfrm>
          <a:noFill/>
          <a:effectLst>
            <a:outerShdw blurRad="50800" dist="38100" dir="2700000" algn="tl" rotWithShape="0">
              <a:prstClr val="black">
                <a:alpha val="40000"/>
              </a:prstClr>
            </a:outerShdw>
          </a:effectLst>
        </p:spPr>
        <p:txBody>
          <a:bodyPr>
            <a:normAutofit/>
          </a:bodyPr>
          <a:lstStyle>
            <a:lvl1pPr algn="r">
              <a:defRPr sz="3600">
                <a:solidFill>
                  <a:schemeClr val="bg1"/>
                </a:solidFill>
              </a:defRPr>
            </a:lvl1pPr>
          </a:lstStyle>
          <a:p>
            <a:r>
              <a:rPr lang="en-US" dirty="0"/>
              <a:t>Click to edit </a:t>
            </a:r>
            <a:r>
              <a:rPr lang="en-US" dirty="0" smtClean="0"/>
              <a:t/>
            </a:r>
            <a:br>
              <a:rPr lang="en-US" dirty="0" smtClean="0"/>
            </a:br>
            <a:r>
              <a:rPr lang="en-US" dirty="0" smtClean="0"/>
              <a:t>Master </a:t>
            </a:r>
            <a:r>
              <a:rPr lang="en-US" dirty="0"/>
              <a:t>title </a:t>
            </a:r>
            <a:r>
              <a:rPr lang="en-US" dirty="0" smtClean="0"/>
              <a:t>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2/4/2023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2050" name="Picture 2"/>
          <p:cNvPicPr>
            <a:picLocks noChangeAspect="1" noChangeArrowheads="1"/>
          </p:cNvPicPr>
          <p:nvPr userDrawn="1"/>
        </p:nvPicPr>
        <p:blipFill>
          <a:blip r:embed="rId2">
            <a:extLst>
              <a:ext uri="{28A0092B-C50C-407E-A947-70E740481C1C}">
                <a14:useLocalDpi xmlns="" xmlns:a14="http://schemas.microsoft.com/office/drawing/2010/main" val="0"/>
              </a:ext>
            </a:extLst>
          </a:blip>
          <a:srcRect/>
          <a:stretch>
            <a:fillRect/>
          </a:stretch>
        </p:blipFill>
        <p:spPr bwMode="auto">
          <a:xfrm>
            <a:off x="3840164" y="2769394"/>
            <a:ext cx="1463675" cy="39290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1670" y="739290"/>
            <a:ext cx="7940660" cy="763525"/>
          </a:xfrm>
        </p:spPr>
        <p:txBody>
          <a:bodyPr>
            <a:normAutofit/>
          </a:bodyPr>
          <a:lstStyle>
            <a:lvl1pPr algn="r">
              <a:defRPr sz="3600" baseline="0">
                <a:solidFill>
                  <a:srgbClr val="2B30FF"/>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601670" y="1502815"/>
            <a:ext cx="7940660" cy="3206806"/>
          </a:xfrm>
        </p:spPr>
        <p:txBody>
          <a:bodyPr/>
          <a:lstStyle>
            <a:lvl1pPr algn="l">
              <a:defRPr sz="2800">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1670" y="281175"/>
            <a:ext cx="6413610" cy="916229"/>
          </a:xfrm>
          <a:noFill/>
        </p:spPr>
        <p:txBody>
          <a:bodyPr>
            <a:normAutofit/>
          </a:bodyPr>
          <a:lstStyle>
            <a:lvl1pPr algn="l">
              <a:defRPr sz="3600">
                <a:solidFill>
                  <a:srgbClr val="2B30FF"/>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601670" y="1197405"/>
            <a:ext cx="6413610" cy="3359510"/>
          </a:xfrm>
        </p:spPr>
        <p:txBody>
          <a:bodyPr/>
          <a:lstStyle>
            <a:lvl1pPr algn="l">
              <a:defRPr sz="2800">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2/4/2023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739290"/>
            <a:ext cx="8093365" cy="787760"/>
          </a:xfrm>
        </p:spPr>
        <p:txBody>
          <a:bodyPr>
            <a:normAutofit/>
          </a:bodyPr>
          <a:lstStyle>
            <a:lvl1pPr algn="r">
              <a:defRPr sz="3600" baseline="0">
                <a:solidFill>
                  <a:srgbClr val="2B30FF"/>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7" y="1655520"/>
            <a:ext cx="4040188" cy="458115"/>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7" y="2113635"/>
            <a:ext cx="4040188" cy="2290575"/>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20"/>
            <a:ext cx="4041775" cy="458115"/>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13636"/>
            <a:ext cx="4041775" cy="229057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2/4/2023</a:t>
            </a:fld>
            <a:endParaRPr lang="en-US"/>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572264" y="3487980"/>
            <a:ext cx="2275477" cy="1527050"/>
          </a:xfrm>
        </p:spPr>
        <p:txBody>
          <a:bodyPr/>
          <a:lstStyle/>
          <a:p>
            <a:r>
              <a:rPr lang="en-US" dirty="0" smtClean="0"/>
              <a:t>ADITYA PAUL</a:t>
            </a:r>
          </a:p>
          <a:p>
            <a:r>
              <a:rPr lang="en-IN" dirty="0" smtClean="0"/>
              <a:t>1MS21MC003</a:t>
            </a:r>
            <a:endParaRPr lang="en-US" dirty="0"/>
          </a:p>
        </p:txBody>
      </p:sp>
      <p:sp>
        <p:nvSpPr>
          <p:cNvPr id="2" name="Title 1"/>
          <p:cNvSpPr>
            <a:spLocks noGrp="1"/>
          </p:cNvSpPr>
          <p:nvPr>
            <p:ph type="ctrTitle"/>
          </p:nvPr>
        </p:nvSpPr>
        <p:spPr>
          <a:xfrm>
            <a:off x="448964" y="3500444"/>
            <a:ext cx="6123300" cy="1357322"/>
          </a:xfrm>
        </p:spPr>
        <p:txBody>
          <a:bodyPr>
            <a:normAutofit fontScale="90000"/>
          </a:bodyPr>
          <a:lstStyle/>
          <a:p>
            <a:pPr algn="l"/>
            <a:r>
              <a:rPr lang="en-US" dirty="0" smtClean="0"/>
              <a:t>Student Management &amp; Attendance System using Face Recognition</a:t>
            </a:r>
            <a:endParaRPr lang="en-US" dirty="0"/>
          </a:p>
        </p:txBody>
      </p:sp>
    </p:spTree>
    <p:extLst>
      <p:ext uri="{BB962C8B-B14F-4D97-AF65-F5344CB8AC3E}">
        <p14:creationId xmlns=""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Result and Discussion</a:t>
            </a:r>
            <a:endParaRPr lang="en-US" dirty="0"/>
          </a:p>
        </p:txBody>
      </p:sp>
      <p:sp>
        <p:nvSpPr>
          <p:cNvPr id="3" name="Content Placeholder 2"/>
          <p:cNvSpPr>
            <a:spLocks noGrp="1"/>
          </p:cNvSpPr>
          <p:nvPr>
            <p:ph idx="1"/>
          </p:nvPr>
        </p:nvSpPr>
        <p:spPr>
          <a:xfrm>
            <a:off x="601670" y="1197404"/>
            <a:ext cx="6413610" cy="3803237"/>
          </a:xfrm>
        </p:spPr>
        <p:txBody>
          <a:bodyPr>
            <a:normAutofit/>
          </a:bodyPr>
          <a:lstStyle/>
          <a:p>
            <a:pPr algn="just"/>
            <a:r>
              <a:rPr lang="en-US" sz="1400" dirty="0" smtClean="0"/>
              <a:t>Login Page: This is the login page where users can enter their id and password to get access to the application. If users do not have their login credentials they can register as a new user. If users forgot their password then they can go to forgot password to reset their password.</a:t>
            </a:r>
          </a:p>
          <a:p>
            <a:pPr algn="just"/>
            <a:endParaRPr lang="en-US" sz="1400" dirty="0" smtClean="0"/>
          </a:p>
          <a:p>
            <a:pPr algn="just">
              <a:buNone/>
            </a:pPr>
            <a:endParaRPr lang="en-US" sz="1400" dirty="0" smtClean="0"/>
          </a:p>
          <a:p>
            <a:pPr algn="just"/>
            <a:endParaRPr lang="en-US" sz="1400" dirty="0" smtClean="0"/>
          </a:p>
        </p:txBody>
      </p:sp>
      <p:pic>
        <p:nvPicPr>
          <p:cNvPr id="4" name="Picture 3"/>
          <p:cNvPicPr/>
          <p:nvPr/>
        </p:nvPicPr>
        <p:blipFill>
          <a:blip r:embed="rId2" cstate="print"/>
          <a:srcRect/>
          <a:stretch>
            <a:fillRect/>
          </a:stretch>
        </p:blipFill>
        <p:spPr bwMode="auto">
          <a:xfrm>
            <a:off x="1428728" y="2143122"/>
            <a:ext cx="5039995" cy="2834997"/>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Result and Discussion</a:t>
            </a:r>
            <a:endParaRPr lang="en-US" dirty="0"/>
          </a:p>
        </p:txBody>
      </p:sp>
      <p:sp>
        <p:nvSpPr>
          <p:cNvPr id="3" name="Content Placeholder 2"/>
          <p:cNvSpPr>
            <a:spLocks noGrp="1"/>
          </p:cNvSpPr>
          <p:nvPr>
            <p:ph idx="1"/>
          </p:nvPr>
        </p:nvSpPr>
        <p:spPr>
          <a:xfrm>
            <a:off x="601670" y="1197404"/>
            <a:ext cx="6413610" cy="3803237"/>
          </a:xfrm>
        </p:spPr>
        <p:txBody>
          <a:bodyPr>
            <a:normAutofit/>
          </a:bodyPr>
          <a:lstStyle/>
          <a:p>
            <a:pPr algn="just"/>
            <a:r>
              <a:rPr lang="en-US" sz="1400" dirty="0" smtClean="0"/>
              <a:t>Registration Page: In this, the users can register to the application by providing the following details as shown in the figure, by registering they can have full access to the application.</a:t>
            </a:r>
          </a:p>
          <a:p>
            <a:pPr algn="just"/>
            <a:endParaRPr lang="en-US" sz="1400" dirty="0" smtClean="0"/>
          </a:p>
          <a:p>
            <a:pPr algn="just">
              <a:buNone/>
            </a:pPr>
            <a:endParaRPr lang="en-US" sz="1400" dirty="0" smtClean="0"/>
          </a:p>
          <a:p>
            <a:pPr algn="just"/>
            <a:endParaRPr lang="en-US" sz="1400" dirty="0" smtClean="0"/>
          </a:p>
        </p:txBody>
      </p:sp>
      <p:pic>
        <p:nvPicPr>
          <p:cNvPr id="5" name="Picture 4"/>
          <p:cNvPicPr/>
          <p:nvPr/>
        </p:nvPicPr>
        <p:blipFill>
          <a:blip r:embed="rId2" cstate="print"/>
          <a:srcRect/>
          <a:stretch>
            <a:fillRect/>
          </a:stretch>
        </p:blipFill>
        <p:spPr bwMode="auto">
          <a:xfrm>
            <a:off x="1500166" y="2071684"/>
            <a:ext cx="5034844" cy="2714644"/>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Result and Discussion</a:t>
            </a:r>
            <a:endParaRPr lang="en-US" dirty="0"/>
          </a:p>
        </p:txBody>
      </p:sp>
      <p:sp>
        <p:nvSpPr>
          <p:cNvPr id="3" name="Content Placeholder 2"/>
          <p:cNvSpPr>
            <a:spLocks noGrp="1"/>
          </p:cNvSpPr>
          <p:nvPr>
            <p:ph idx="1"/>
          </p:nvPr>
        </p:nvSpPr>
        <p:spPr>
          <a:xfrm>
            <a:off x="601670" y="1197404"/>
            <a:ext cx="6413610" cy="3803237"/>
          </a:xfrm>
        </p:spPr>
        <p:txBody>
          <a:bodyPr>
            <a:normAutofit/>
          </a:bodyPr>
          <a:lstStyle/>
          <a:p>
            <a:pPr algn="just">
              <a:buNone/>
            </a:pPr>
            <a:r>
              <a:rPr lang="en-US" sz="1400" dirty="0" smtClean="0"/>
              <a:t>•	Home Page: This is the home page and has various functions as such as student as shown in the figure.</a:t>
            </a:r>
          </a:p>
          <a:p>
            <a:pPr algn="just">
              <a:buNone/>
            </a:pPr>
            <a:endParaRPr lang="en-US" sz="1400" dirty="0" smtClean="0"/>
          </a:p>
          <a:p>
            <a:pPr algn="just">
              <a:buNone/>
            </a:pPr>
            <a:endParaRPr lang="en-US" sz="1400" dirty="0" smtClean="0"/>
          </a:p>
          <a:p>
            <a:pPr algn="just"/>
            <a:endParaRPr lang="en-US" sz="1400" dirty="0" smtClean="0"/>
          </a:p>
        </p:txBody>
      </p:sp>
      <p:pic>
        <p:nvPicPr>
          <p:cNvPr id="7" name="Picture 6"/>
          <p:cNvPicPr/>
          <p:nvPr/>
        </p:nvPicPr>
        <p:blipFill>
          <a:blip r:embed="rId2" cstate="print"/>
          <a:srcRect/>
          <a:stretch>
            <a:fillRect/>
          </a:stretch>
        </p:blipFill>
        <p:spPr bwMode="auto">
          <a:xfrm>
            <a:off x="1500166" y="1785932"/>
            <a:ext cx="5039995" cy="2834997"/>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Result and Discussion</a:t>
            </a:r>
            <a:endParaRPr lang="en-US" dirty="0"/>
          </a:p>
        </p:txBody>
      </p:sp>
      <p:sp>
        <p:nvSpPr>
          <p:cNvPr id="3" name="Content Placeholder 2"/>
          <p:cNvSpPr>
            <a:spLocks noGrp="1"/>
          </p:cNvSpPr>
          <p:nvPr>
            <p:ph idx="1"/>
          </p:nvPr>
        </p:nvSpPr>
        <p:spPr>
          <a:xfrm>
            <a:off x="601670" y="1197404"/>
            <a:ext cx="6413610" cy="3803237"/>
          </a:xfrm>
        </p:spPr>
        <p:txBody>
          <a:bodyPr>
            <a:normAutofit/>
          </a:bodyPr>
          <a:lstStyle/>
          <a:p>
            <a:pPr algn="just">
              <a:buNone/>
            </a:pPr>
            <a:r>
              <a:rPr lang="en-US" sz="1400" dirty="0" smtClean="0"/>
              <a:t>•	Student Details: In this page the user can fill up the student details, update them, delete them and take the photo samples accordingly.</a:t>
            </a:r>
          </a:p>
          <a:p>
            <a:pPr algn="just">
              <a:buNone/>
            </a:pPr>
            <a:endParaRPr lang="en-US" sz="1400" dirty="0" smtClean="0"/>
          </a:p>
          <a:p>
            <a:pPr algn="just">
              <a:buNone/>
            </a:pPr>
            <a:endParaRPr lang="en-US" sz="1400" dirty="0" smtClean="0"/>
          </a:p>
          <a:p>
            <a:pPr algn="just">
              <a:buNone/>
            </a:pPr>
            <a:endParaRPr lang="en-US" sz="1400" dirty="0" smtClean="0"/>
          </a:p>
          <a:p>
            <a:pPr algn="just"/>
            <a:endParaRPr lang="en-US" sz="1400" dirty="0" smtClean="0"/>
          </a:p>
        </p:txBody>
      </p:sp>
      <p:pic>
        <p:nvPicPr>
          <p:cNvPr id="5" name="Picture 4"/>
          <p:cNvPicPr/>
          <p:nvPr/>
        </p:nvPicPr>
        <p:blipFill>
          <a:blip r:embed="rId2" cstate="print"/>
          <a:srcRect/>
          <a:stretch>
            <a:fillRect/>
          </a:stretch>
        </p:blipFill>
        <p:spPr bwMode="auto">
          <a:xfrm>
            <a:off x="1285852" y="1857370"/>
            <a:ext cx="5039995" cy="2834997"/>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Result and Discussion</a:t>
            </a:r>
            <a:endParaRPr lang="en-US" dirty="0"/>
          </a:p>
        </p:txBody>
      </p:sp>
      <p:sp>
        <p:nvSpPr>
          <p:cNvPr id="3" name="Content Placeholder 2"/>
          <p:cNvSpPr>
            <a:spLocks noGrp="1"/>
          </p:cNvSpPr>
          <p:nvPr>
            <p:ph idx="1"/>
          </p:nvPr>
        </p:nvSpPr>
        <p:spPr>
          <a:xfrm>
            <a:off x="601670" y="1197404"/>
            <a:ext cx="6413610" cy="3803237"/>
          </a:xfrm>
        </p:spPr>
        <p:txBody>
          <a:bodyPr>
            <a:normAutofit/>
          </a:bodyPr>
          <a:lstStyle/>
          <a:p>
            <a:pPr algn="just">
              <a:buNone/>
            </a:pPr>
            <a:r>
              <a:rPr lang="en-US" sz="1400" dirty="0" smtClean="0"/>
              <a:t>•	This picture shows how the photo is captured of a student.</a:t>
            </a:r>
          </a:p>
          <a:p>
            <a:pPr algn="just">
              <a:buNone/>
            </a:pPr>
            <a:endParaRPr lang="en-US" sz="1400" dirty="0" smtClean="0"/>
          </a:p>
          <a:p>
            <a:pPr algn="just">
              <a:buNone/>
            </a:pPr>
            <a:endParaRPr lang="en-US" sz="1400" dirty="0" smtClean="0"/>
          </a:p>
          <a:p>
            <a:pPr algn="just">
              <a:buNone/>
            </a:pPr>
            <a:endParaRPr lang="en-US" sz="1400" dirty="0" smtClean="0"/>
          </a:p>
          <a:p>
            <a:pPr algn="just"/>
            <a:endParaRPr lang="en-US" sz="1400" dirty="0" smtClean="0"/>
          </a:p>
        </p:txBody>
      </p:sp>
      <p:pic>
        <p:nvPicPr>
          <p:cNvPr id="6" name="Picture 5"/>
          <p:cNvPicPr/>
          <p:nvPr/>
        </p:nvPicPr>
        <p:blipFill>
          <a:blip r:embed="rId2" cstate="print"/>
          <a:srcRect/>
          <a:stretch>
            <a:fillRect/>
          </a:stretch>
        </p:blipFill>
        <p:spPr bwMode="auto">
          <a:xfrm>
            <a:off x="1571604" y="1571618"/>
            <a:ext cx="5039995" cy="2834997"/>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Result and Discussion</a:t>
            </a:r>
            <a:endParaRPr lang="en-US" dirty="0"/>
          </a:p>
        </p:txBody>
      </p:sp>
      <p:sp>
        <p:nvSpPr>
          <p:cNvPr id="3" name="Content Placeholder 2"/>
          <p:cNvSpPr>
            <a:spLocks noGrp="1"/>
          </p:cNvSpPr>
          <p:nvPr>
            <p:ph idx="1"/>
          </p:nvPr>
        </p:nvSpPr>
        <p:spPr>
          <a:xfrm>
            <a:off x="601670" y="1197404"/>
            <a:ext cx="6413610" cy="3803237"/>
          </a:xfrm>
        </p:spPr>
        <p:txBody>
          <a:bodyPr>
            <a:normAutofit/>
          </a:bodyPr>
          <a:lstStyle/>
          <a:p>
            <a:pPr algn="just">
              <a:buNone/>
            </a:pPr>
            <a:r>
              <a:rPr lang="en-US" sz="1400" dirty="0" smtClean="0"/>
              <a:t>•	Train Dataset: The below picture shows the training dataset window, in this the users can train their data generated, here the data is the human face and this is trained using LBHP algorithm.</a:t>
            </a:r>
          </a:p>
          <a:p>
            <a:pPr algn="just">
              <a:buNone/>
            </a:pPr>
            <a:endParaRPr lang="en-US" sz="1400" dirty="0" smtClean="0"/>
          </a:p>
          <a:p>
            <a:pPr algn="just">
              <a:buNone/>
            </a:pPr>
            <a:endParaRPr lang="en-US" sz="1400" dirty="0" smtClean="0"/>
          </a:p>
          <a:p>
            <a:pPr algn="just">
              <a:buNone/>
            </a:pPr>
            <a:endParaRPr lang="en-US" sz="1400" dirty="0" smtClean="0"/>
          </a:p>
          <a:p>
            <a:pPr algn="just">
              <a:buNone/>
            </a:pPr>
            <a:endParaRPr lang="en-US" sz="1400" dirty="0" smtClean="0"/>
          </a:p>
          <a:p>
            <a:pPr algn="just"/>
            <a:endParaRPr lang="en-US" sz="1400" dirty="0" smtClean="0"/>
          </a:p>
        </p:txBody>
      </p:sp>
      <p:pic>
        <p:nvPicPr>
          <p:cNvPr id="5" name="Picture 4"/>
          <p:cNvPicPr/>
          <p:nvPr/>
        </p:nvPicPr>
        <p:blipFill>
          <a:blip r:embed="rId2" cstate="print"/>
          <a:srcRect/>
          <a:stretch>
            <a:fillRect/>
          </a:stretch>
        </p:blipFill>
        <p:spPr bwMode="auto">
          <a:xfrm>
            <a:off x="1357290" y="2000246"/>
            <a:ext cx="5039995" cy="2834997"/>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Result and Discussion</a:t>
            </a:r>
            <a:endParaRPr lang="en-US" dirty="0"/>
          </a:p>
        </p:txBody>
      </p:sp>
      <p:sp>
        <p:nvSpPr>
          <p:cNvPr id="3" name="Content Placeholder 2"/>
          <p:cNvSpPr>
            <a:spLocks noGrp="1"/>
          </p:cNvSpPr>
          <p:nvPr>
            <p:ph idx="1"/>
          </p:nvPr>
        </p:nvSpPr>
        <p:spPr>
          <a:xfrm>
            <a:off x="601670" y="1197404"/>
            <a:ext cx="6413610" cy="3803237"/>
          </a:xfrm>
        </p:spPr>
        <p:txBody>
          <a:bodyPr>
            <a:normAutofit/>
          </a:bodyPr>
          <a:lstStyle/>
          <a:p>
            <a:pPr algn="just">
              <a:buNone/>
            </a:pPr>
            <a:r>
              <a:rPr lang="en-US" sz="1400" dirty="0" smtClean="0"/>
              <a:t>•	Face Recognition: This window is used for face recognition, the user can click on the button to recognize the face of the student and then the data will be recorded in a .</a:t>
            </a:r>
            <a:r>
              <a:rPr lang="en-US" sz="1400" dirty="0" err="1" smtClean="0"/>
              <a:t>csv</a:t>
            </a:r>
            <a:r>
              <a:rPr lang="en-US" sz="1400" dirty="0" smtClean="0"/>
              <a:t> file.</a:t>
            </a:r>
          </a:p>
          <a:p>
            <a:pPr algn="just">
              <a:buNone/>
            </a:pPr>
            <a:endParaRPr lang="en-US" sz="1400" dirty="0" smtClean="0"/>
          </a:p>
          <a:p>
            <a:pPr algn="just">
              <a:buNone/>
            </a:pPr>
            <a:endParaRPr lang="en-US" sz="1400" dirty="0" smtClean="0"/>
          </a:p>
          <a:p>
            <a:pPr algn="just">
              <a:buNone/>
            </a:pPr>
            <a:endParaRPr lang="en-US" sz="1400" dirty="0" smtClean="0"/>
          </a:p>
          <a:p>
            <a:pPr algn="just">
              <a:buNone/>
            </a:pPr>
            <a:endParaRPr lang="en-US" sz="1400" dirty="0" smtClean="0"/>
          </a:p>
          <a:p>
            <a:pPr algn="just">
              <a:buNone/>
            </a:pPr>
            <a:endParaRPr lang="en-US" sz="1400" dirty="0" smtClean="0"/>
          </a:p>
          <a:p>
            <a:pPr algn="just"/>
            <a:endParaRPr lang="en-US" sz="1400" dirty="0" smtClean="0"/>
          </a:p>
        </p:txBody>
      </p:sp>
      <p:pic>
        <p:nvPicPr>
          <p:cNvPr id="6" name="Picture 5"/>
          <p:cNvPicPr/>
          <p:nvPr/>
        </p:nvPicPr>
        <p:blipFill>
          <a:blip r:embed="rId2" cstate="print"/>
          <a:srcRect/>
          <a:stretch>
            <a:fillRect/>
          </a:stretch>
        </p:blipFill>
        <p:spPr bwMode="auto">
          <a:xfrm>
            <a:off x="1428728" y="2000246"/>
            <a:ext cx="5039995" cy="2834997"/>
          </a:xfrm>
          <a:prstGeom prst="rect">
            <a:avLst/>
          </a:prstGeom>
          <a:noFill/>
          <a:ln w="9525">
            <a:noFill/>
            <a:miter lim="800000"/>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Result and Discussion</a:t>
            </a:r>
            <a:endParaRPr lang="en-US" dirty="0"/>
          </a:p>
        </p:txBody>
      </p:sp>
      <p:sp>
        <p:nvSpPr>
          <p:cNvPr id="3" name="Content Placeholder 2"/>
          <p:cNvSpPr>
            <a:spLocks noGrp="1"/>
          </p:cNvSpPr>
          <p:nvPr>
            <p:ph idx="1"/>
          </p:nvPr>
        </p:nvSpPr>
        <p:spPr>
          <a:xfrm>
            <a:off x="601670" y="1197404"/>
            <a:ext cx="6413610" cy="3803237"/>
          </a:xfrm>
        </p:spPr>
        <p:txBody>
          <a:bodyPr>
            <a:normAutofit/>
          </a:bodyPr>
          <a:lstStyle/>
          <a:p>
            <a:pPr algn="just"/>
            <a:r>
              <a:rPr lang="en-US" sz="1400" dirty="0" err="1" smtClean="0"/>
              <a:t>Attendance:This</a:t>
            </a:r>
            <a:r>
              <a:rPr lang="en-US" sz="1400" dirty="0" smtClean="0"/>
              <a:t> window displays the attendance in the application itself. The </a:t>
            </a:r>
            <a:r>
              <a:rPr lang="en-US" sz="1400" dirty="0" err="1" smtClean="0"/>
              <a:t>csv</a:t>
            </a:r>
            <a:r>
              <a:rPr lang="en-US" sz="1400" dirty="0" smtClean="0"/>
              <a:t> </a:t>
            </a:r>
            <a:r>
              <a:rPr lang="en-US" sz="1400" dirty="0" err="1" smtClean="0"/>
              <a:t>filecan</a:t>
            </a:r>
            <a:r>
              <a:rPr lang="en-US" sz="1400" dirty="0" smtClean="0"/>
              <a:t> be imported here and then updates can be done if needed. Then if any updates have been made the </a:t>
            </a:r>
            <a:r>
              <a:rPr lang="en-US" sz="1400" dirty="0" err="1" smtClean="0"/>
              <a:t>csv</a:t>
            </a:r>
            <a:r>
              <a:rPr lang="en-US" sz="1400" dirty="0" smtClean="0"/>
              <a:t> file can be exported as new </a:t>
            </a:r>
            <a:r>
              <a:rPr lang="en-US" sz="1400" dirty="0" err="1" smtClean="0"/>
              <a:t>csv</a:t>
            </a:r>
            <a:r>
              <a:rPr lang="en-US" sz="1400" dirty="0" smtClean="0"/>
              <a:t> to the system.</a:t>
            </a:r>
          </a:p>
          <a:p>
            <a:pPr algn="just">
              <a:buNone/>
            </a:pPr>
            <a:endParaRPr lang="en-US" sz="1400" dirty="0" smtClean="0"/>
          </a:p>
          <a:p>
            <a:pPr algn="just">
              <a:buNone/>
            </a:pPr>
            <a:endParaRPr lang="en-US" sz="1400" dirty="0" smtClean="0"/>
          </a:p>
          <a:p>
            <a:pPr algn="just">
              <a:buNone/>
            </a:pPr>
            <a:endParaRPr lang="en-US" sz="1400" dirty="0" smtClean="0"/>
          </a:p>
          <a:p>
            <a:pPr algn="just">
              <a:buNone/>
            </a:pPr>
            <a:endParaRPr lang="en-US" sz="1400" dirty="0" smtClean="0"/>
          </a:p>
          <a:p>
            <a:pPr algn="just">
              <a:buNone/>
            </a:pPr>
            <a:endParaRPr lang="en-US" sz="1400" dirty="0" smtClean="0"/>
          </a:p>
          <a:p>
            <a:pPr algn="just">
              <a:buNone/>
            </a:pPr>
            <a:endParaRPr lang="en-US" sz="1400" dirty="0" smtClean="0"/>
          </a:p>
          <a:p>
            <a:pPr algn="just"/>
            <a:endParaRPr lang="en-US" sz="1400" dirty="0" smtClean="0"/>
          </a:p>
        </p:txBody>
      </p:sp>
      <p:pic>
        <p:nvPicPr>
          <p:cNvPr id="5" name="Picture 4"/>
          <p:cNvPicPr/>
          <p:nvPr/>
        </p:nvPicPr>
        <p:blipFill>
          <a:blip r:embed="rId2" cstate="print"/>
          <a:srcRect/>
          <a:stretch>
            <a:fillRect/>
          </a:stretch>
        </p:blipFill>
        <p:spPr bwMode="auto">
          <a:xfrm>
            <a:off x="1500166" y="2000246"/>
            <a:ext cx="5039995" cy="2834997"/>
          </a:xfrm>
          <a:prstGeom prst="rect">
            <a:avLst/>
          </a:prstGeom>
          <a:noFill/>
          <a:ln w="9525">
            <a:no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Result and Discussion</a:t>
            </a:r>
            <a:endParaRPr lang="en-US" dirty="0"/>
          </a:p>
        </p:txBody>
      </p:sp>
      <p:sp>
        <p:nvSpPr>
          <p:cNvPr id="3" name="Content Placeholder 2"/>
          <p:cNvSpPr>
            <a:spLocks noGrp="1"/>
          </p:cNvSpPr>
          <p:nvPr>
            <p:ph idx="1"/>
          </p:nvPr>
        </p:nvSpPr>
        <p:spPr>
          <a:xfrm>
            <a:off x="601670" y="1197404"/>
            <a:ext cx="6413610" cy="3803237"/>
          </a:xfrm>
        </p:spPr>
        <p:txBody>
          <a:bodyPr>
            <a:normAutofit/>
          </a:bodyPr>
          <a:lstStyle/>
          <a:p>
            <a:pPr algn="just"/>
            <a:r>
              <a:rPr lang="en-US" sz="1400" dirty="0" smtClean="0"/>
              <a:t>This is the .</a:t>
            </a:r>
            <a:r>
              <a:rPr lang="en-US" sz="1400" dirty="0" err="1" smtClean="0"/>
              <a:t>csv</a:t>
            </a:r>
            <a:r>
              <a:rPr lang="en-US" sz="1400" dirty="0" smtClean="0"/>
              <a:t> file where the attendance is being recorded as output.</a:t>
            </a:r>
          </a:p>
          <a:p>
            <a:pPr algn="just">
              <a:buNone/>
            </a:pPr>
            <a:endParaRPr lang="en-US" sz="1400" dirty="0" smtClean="0"/>
          </a:p>
          <a:p>
            <a:pPr algn="just">
              <a:buNone/>
            </a:pPr>
            <a:endParaRPr lang="en-US" sz="1400" dirty="0" smtClean="0"/>
          </a:p>
          <a:p>
            <a:pPr algn="just">
              <a:buNone/>
            </a:pPr>
            <a:endParaRPr lang="en-US" sz="1400" dirty="0" smtClean="0"/>
          </a:p>
          <a:p>
            <a:pPr algn="just">
              <a:buNone/>
            </a:pPr>
            <a:endParaRPr lang="en-US" sz="1400" dirty="0" smtClean="0"/>
          </a:p>
          <a:p>
            <a:pPr algn="just">
              <a:buNone/>
            </a:pPr>
            <a:endParaRPr lang="en-US" sz="1400" dirty="0" smtClean="0"/>
          </a:p>
          <a:p>
            <a:pPr algn="just"/>
            <a:endParaRPr lang="en-US" sz="1400" dirty="0" smtClean="0"/>
          </a:p>
        </p:txBody>
      </p:sp>
      <p:pic>
        <p:nvPicPr>
          <p:cNvPr id="6" name="Picture 5"/>
          <p:cNvPicPr/>
          <p:nvPr/>
        </p:nvPicPr>
        <p:blipFill>
          <a:blip r:embed="rId2" cstate="print"/>
          <a:srcRect/>
          <a:stretch>
            <a:fillRect/>
          </a:stretch>
        </p:blipFill>
        <p:spPr bwMode="auto">
          <a:xfrm>
            <a:off x="1285852" y="1714494"/>
            <a:ext cx="5039995" cy="2834997"/>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Scope for Future Enhancement</a:t>
            </a:r>
            <a:endParaRPr lang="en-US" dirty="0"/>
          </a:p>
        </p:txBody>
      </p:sp>
      <p:sp>
        <p:nvSpPr>
          <p:cNvPr id="3" name="Content Placeholder 2"/>
          <p:cNvSpPr>
            <a:spLocks noGrp="1"/>
          </p:cNvSpPr>
          <p:nvPr>
            <p:ph idx="1"/>
          </p:nvPr>
        </p:nvSpPr>
        <p:spPr>
          <a:xfrm>
            <a:off x="601670" y="1197404"/>
            <a:ext cx="6413610" cy="3803237"/>
          </a:xfrm>
        </p:spPr>
        <p:txBody>
          <a:bodyPr>
            <a:normAutofit fontScale="92500" lnSpcReduction="10000"/>
          </a:bodyPr>
          <a:lstStyle/>
          <a:p>
            <a:pPr algn="just"/>
            <a:r>
              <a:rPr lang="en-US" sz="1400" dirty="0" smtClean="0"/>
              <a:t>The </a:t>
            </a:r>
            <a:r>
              <a:rPr lang="en-US" sz="1400" dirty="0" smtClean="0"/>
              <a:t>"Student management and attendance system using face recognition" project </a:t>
            </a:r>
            <a:r>
              <a:rPr lang="en-US" sz="1400" dirty="0" smtClean="0"/>
              <a:t>has great </a:t>
            </a:r>
            <a:r>
              <a:rPr lang="en-US" sz="1400" dirty="0" smtClean="0"/>
              <a:t>potential for further enhancement and growth. Some potential areas for expansion and improvement include: </a:t>
            </a:r>
            <a:endParaRPr lang="en-US" sz="1400" dirty="0" smtClean="0"/>
          </a:p>
          <a:p>
            <a:pPr algn="just"/>
            <a:r>
              <a:rPr lang="en-US" sz="1400" dirty="0" smtClean="0"/>
              <a:t>Integration </a:t>
            </a:r>
            <a:r>
              <a:rPr lang="en-US" sz="1400" dirty="0" smtClean="0"/>
              <a:t>with other systems: Integrating the system with other software systems used by the educational institution, such as student information systems or learning management systems, can provide a more seamless and integrated experience for users. </a:t>
            </a:r>
            <a:endParaRPr lang="en-US" sz="1400" dirty="0" smtClean="0"/>
          </a:p>
          <a:p>
            <a:pPr algn="just"/>
            <a:r>
              <a:rPr lang="en-US" sz="1400" dirty="0" smtClean="0"/>
              <a:t>Mobile </a:t>
            </a:r>
            <a:r>
              <a:rPr lang="en-US" sz="1400" dirty="0" smtClean="0"/>
              <a:t>application: Developing a mobile application that integrates with the system can provide students and teachers with real-time access to attendance information, even when they are not in the classroom. </a:t>
            </a:r>
            <a:endParaRPr lang="en-US" sz="1400" dirty="0" smtClean="0"/>
          </a:p>
          <a:p>
            <a:pPr algn="just"/>
            <a:r>
              <a:rPr lang="en-US" sz="1400" dirty="0" smtClean="0"/>
              <a:t>Attendance </a:t>
            </a:r>
            <a:r>
              <a:rPr lang="en-US" sz="1400" dirty="0" smtClean="0"/>
              <a:t>tracking for remote learning: Adding support for remote learning, such as tracking attendance for online classes, can ensure that the system remains relevant and useful in today's changing educational landscape. </a:t>
            </a:r>
            <a:endParaRPr lang="en-US" sz="1400" dirty="0" smtClean="0"/>
          </a:p>
          <a:p>
            <a:pPr algn="just"/>
            <a:r>
              <a:rPr lang="en-US" sz="1400" dirty="0" smtClean="0"/>
              <a:t>Improved </a:t>
            </a:r>
            <a:r>
              <a:rPr lang="en-US" sz="1400" dirty="0" smtClean="0"/>
              <a:t>accuracy and reliability: Improving the accuracy and reliability of the facial recognition technology can further enhance the efficiency and security of the system. </a:t>
            </a:r>
            <a:endParaRPr lang="en-US" sz="1400" dirty="0" smtClean="0"/>
          </a:p>
          <a:p>
            <a:pPr algn="just"/>
            <a:r>
              <a:rPr lang="en-US" sz="1400" dirty="0" smtClean="0"/>
              <a:t>Customizable </a:t>
            </a:r>
            <a:r>
              <a:rPr lang="en-US" sz="1400" dirty="0" smtClean="0"/>
              <a:t>reports: Providing customizable reporting options for administrators can help them better understand and analyze student attendance data. </a:t>
            </a:r>
            <a:endParaRPr lang="en-US" sz="1400" dirty="0" smtClean="0"/>
          </a:p>
          <a:p>
            <a:pPr algn="just"/>
            <a:r>
              <a:rPr lang="en-US" sz="1400" dirty="0" smtClean="0"/>
              <a:t>Advanced </a:t>
            </a:r>
            <a:r>
              <a:rPr lang="en-US" sz="1400" dirty="0" smtClean="0"/>
              <a:t>security features: Implementing additional security measures, such as multi-factor authentication, to ensure the privacy and protection of sensitive student data.</a:t>
            </a:r>
            <a:endParaRPr lang="en-US" sz="1400" dirty="0" smtClean="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t>Problem Definition</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The traditional student management and attendance taking process is time-consuming and prone to errors.</a:t>
            </a:r>
          </a:p>
          <a:p>
            <a:r>
              <a:rPr lang="en-US" dirty="0" smtClean="0"/>
              <a:t>Manually taking attendance is a tedious task that requires significant time and effort, especially in large classes.</a:t>
            </a:r>
          </a:p>
          <a:p>
            <a:r>
              <a:rPr lang="en-US" dirty="0" smtClean="0"/>
              <a:t>The manual process can result in inaccuracies in student records and attendance records, which can have negative consequences for both students and administrators.</a:t>
            </a:r>
          </a:p>
          <a:p>
            <a:r>
              <a:rPr lang="en-US" dirty="0" smtClean="0"/>
              <a:t>The need for a more efficient and accurate system for attendance taking is crucial for the proper functioning of student management.</a:t>
            </a:r>
          </a:p>
          <a:p>
            <a:r>
              <a:rPr lang="en-US" dirty="0" smtClean="0"/>
              <a:t>This project proposes a solution to these issues by incorporating face recognition technology into the student management system.</a:t>
            </a:r>
            <a:endParaRPr lang="en-US" dirty="0"/>
          </a:p>
        </p:txBody>
      </p:sp>
    </p:spTree>
    <p:extLst>
      <p:ext uri="{BB962C8B-B14F-4D97-AF65-F5344CB8AC3E}">
        <p14:creationId xmlns="" xmlns:p14="http://schemas.microsoft.com/office/powerpoint/2010/main" val="41033094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Conclusion</a:t>
            </a:r>
            <a:endParaRPr lang="en-US" dirty="0"/>
          </a:p>
        </p:txBody>
      </p:sp>
      <p:sp>
        <p:nvSpPr>
          <p:cNvPr id="3" name="Content Placeholder 2"/>
          <p:cNvSpPr>
            <a:spLocks noGrp="1"/>
          </p:cNvSpPr>
          <p:nvPr>
            <p:ph idx="1"/>
          </p:nvPr>
        </p:nvSpPr>
        <p:spPr>
          <a:xfrm>
            <a:off x="601670" y="1197404"/>
            <a:ext cx="6413610" cy="3803237"/>
          </a:xfrm>
        </p:spPr>
        <p:txBody>
          <a:bodyPr>
            <a:normAutofit/>
          </a:bodyPr>
          <a:lstStyle/>
          <a:p>
            <a:pPr algn="just"/>
            <a:r>
              <a:rPr lang="en-US" sz="1400" dirty="0" smtClean="0"/>
              <a:t>The "Student management and attendance system using face recognition" project aims to streamline the process of student attendance tracking and management. By utilizing facial recognition technology, the system eliminates the need for manual attendance marking and provides an efficient, accurate, and secure solution. The system's features, such as user management, student management, attendance management, report generation, and security, ensure that the system meets the needs of both teachers and administrators. The implementation of this system has the potential to greatly improve the efficiency and accuracy of student attendance tracking and management, making it a valuable solution for educational institutions. Overall, the "Student management and attendance system using face recognition" project offers a cutting-edge solution for a common problem faced by educational institutions and has the potential to improve the educational experience for both students and teachers.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t>Objectives</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The primary objective of the project is to develop a student management system that incorporates face recognition technology for attendance taking.</a:t>
            </a:r>
          </a:p>
          <a:p>
            <a:r>
              <a:rPr lang="en-US" dirty="0" smtClean="0"/>
              <a:t>The system aims to improve the efficiency and accuracy of the attendance taking process compared to the traditional manual method.</a:t>
            </a:r>
          </a:p>
          <a:p>
            <a:r>
              <a:rPr lang="en-US" smtClean="0"/>
              <a:t>The project also aims to provide a more convenient and user-friendly interface for teachers and administrators to manage students' information and attendance records.</a:t>
            </a:r>
            <a:endParaRPr lang="en-US"/>
          </a:p>
        </p:txBody>
      </p:sp>
    </p:spTree>
    <p:extLst>
      <p:ext uri="{BB962C8B-B14F-4D97-AF65-F5344CB8AC3E}">
        <p14:creationId xmlns="" xmlns:p14="http://schemas.microsoft.com/office/powerpoint/2010/main" val="4103309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Hardware Requirements</a:t>
            </a:r>
            <a:endParaRPr lang="en-US" dirty="0"/>
          </a:p>
        </p:txBody>
      </p:sp>
      <p:sp>
        <p:nvSpPr>
          <p:cNvPr id="5" name="Content Placeholder 4"/>
          <p:cNvSpPr>
            <a:spLocks noGrp="1"/>
          </p:cNvSpPr>
          <p:nvPr>
            <p:ph idx="1"/>
          </p:nvPr>
        </p:nvSpPr>
        <p:spPr/>
        <p:txBody>
          <a:bodyPr>
            <a:normAutofit lnSpcReduction="10000"/>
          </a:bodyPr>
          <a:lstStyle/>
          <a:p>
            <a:r>
              <a:rPr lang="en-US" dirty="0" smtClean="0"/>
              <a:t>Camera : High resolution of camera </a:t>
            </a:r>
            <a:r>
              <a:rPr lang="en-US" dirty="0" err="1" smtClean="0"/>
              <a:t>atleast</a:t>
            </a:r>
            <a:r>
              <a:rPr lang="en-US" dirty="0" smtClean="0"/>
              <a:t> 720p</a:t>
            </a:r>
          </a:p>
          <a:p>
            <a:r>
              <a:rPr lang="en-IN" dirty="0" smtClean="0"/>
              <a:t>Processor : </a:t>
            </a:r>
            <a:r>
              <a:rPr lang="en-IN" dirty="0" err="1" smtClean="0"/>
              <a:t>Atleast</a:t>
            </a:r>
            <a:r>
              <a:rPr lang="en-IN" dirty="0" smtClean="0"/>
              <a:t> i3</a:t>
            </a:r>
          </a:p>
          <a:p>
            <a:r>
              <a:rPr lang="en-IN" dirty="0" smtClean="0"/>
              <a:t>Memory : Minimum of 8GB of RAM</a:t>
            </a:r>
          </a:p>
          <a:p>
            <a:r>
              <a:rPr lang="en-IN" dirty="0" smtClean="0"/>
              <a:t>Storage : Minimum of 256GB of HDD/SSD</a:t>
            </a:r>
          </a:p>
          <a:p>
            <a:r>
              <a:rPr lang="en-IN" dirty="0" smtClean="0"/>
              <a:t>Display : A monitor</a:t>
            </a:r>
          </a:p>
        </p:txBody>
      </p:sp>
    </p:spTree>
    <p:extLst>
      <p:ext uri="{BB962C8B-B14F-4D97-AF65-F5344CB8AC3E}">
        <p14:creationId xmlns="" xmlns:p14="http://schemas.microsoft.com/office/powerpoint/2010/main" val="1101633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Software Requirements</a:t>
            </a:r>
            <a:endParaRPr lang="en-US" dirty="0"/>
          </a:p>
        </p:txBody>
      </p:sp>
      <p:sp>
        <p:nvSpPr>
          <p:cNvPr id="5" name="Content Placeholder 4"/>
          <p:cNvSpPr>
            <a:spLocks noGrp="1"/>
          </p:cNvSpPr>
          <p:nvPr>
            <p:ph idx="1"/>
          </p:nvPr>
        </p:nvSpPr>
        <p:spPr/>
        <p:txBody>
          <a:bodyPr>
            <a:normAutofit/>
          </a:bodyPr>
          <a:lstStyle/>
          <a:p>
            <a:r>
              <a:rPr lang="en-US" dirty="0" smtClean="0"/>
              <a:t>Operating System: Windows or Linux.</a:t>
            </a:r>
          </a:p>
          <a:p>
            <a:r>
              <a:rPr lang="en-US" dirty="0" smtClean="0"/>
              <a:t>Face recognition Technology : </a:t>
            </a:r>
            <a:r>
              <a:rPr lang="en-US" dirty="0" err="1" smtClean="0"/>
              <a:t>OpenCV</a:t>
            </a:r>
            <a:r>
              <a:rPr lang="en-US" dirty="0" smtClean="0"/>
              <a:t>.</a:t>
            </a:r>
          </a:p>
          <a:p>
            <a:r>
              <a:rPr lang="en-US" dirty="0" smtClean="0"/>
              <a:t>Database : </a:t>
            </a:r>
            <a:r>
              <a:rPr lang="en-US" dirty="0" err="1" smtClean="0"/>
              <a:t>MySQL</a:t>
            </a:r>
            <a:r>
              <a:rPr lang="en-US" dirty="0" smtClean="0"/>
              <a:t> or </a:t>
            </a:r>
            <a:r>
              <a:rPr lang="en-US" dirty="0" err="1" smtClean="0"/>
              <a:t>PostgreSQL</a:t>
            </a:r>
            <a:endParaRPr lang="en-US" dirty="0" smtClean="0"/>
          </a:p>
          <a:p>
            <a:r>
              <a:rPr lang="en-US" dirty="0" smtClean="0"/>
              <a:t>GUI: </a:t>
            </a:r>
            <a:r>
              <a:rPr lang="en-US" dirty="0" err="1" smtClean="0"/>
              <a:t>Tkinter</a:t>
            </a:r>
            <a:r>
              <a:rPr lang="en-US" dirty="0" smtClean="0"/>
              <a:t>.</a:t>
            </a:r>
          </a:p>
        </p:txBody>
      </p:sp>
    </p:spTree>
    <p:extLst>
      <p:ext uri="{BB962C8B-B14F-4D97-AF65-F5344CB8AC3E}">
        <p14:creationId xmlns="" xmlns:p14="http://schemas.microsoft.com/office/powerpoint/2010/main" val="1101633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System Design</a:t>
            </a:r>
            <a:endParaRPr lang="en-US" dirty="0"/>
          </a:p>
        </p:txBody>
      </p:sp>
      <p:sp>
        <p:nvSpPr>
          <p:cNvPr id="3" name="Content Placeholder 2"/>
          <p:cNvSpPr>
            <a:spLocks noGrp="1"/>
          </p:cNvSpPr>
          <p:nvPr>
            <p:ph idx="1"/>
          </p:nvPr>
        </p:nvSpPr>
        <p:spPr/>
        <p:txBody>
          <a:bodyPr/>
          <a:lstStyle/>
          <a:p>
            <a:r>
              <a:rPr lang="en-IN" dirty="0" smtClean="0"/>
              <a:t>Architecture Diagram</a:t>
            </a:r>
          </a:p>
          <a:p>
            <a:endParaRPr lang="en-US" dirty="0"/>
          </a:p>
        </p:txBody>
      </p:sp>
      <p:pic>
        <p:nvPicPr>
          <p:cNvPr id="5" name="Picture 4" descr="architecture diagram.png"/>
          <p:cNvPicPr>
            <a:picLocks noChangeAspect="1"/>
          </p:cNvPicPr>
          <p:nvPr/>
        </p:nvPicPr>
        <p:blipFill>
          <a:blip r:embed="rId2"/>
          <a:stretch>
            <a:fillRect/>
          </a:stretch>
        </p:blipFill>
        <p:spPr>
          <a:xfrm>
            <a:off x="571472" y="1785932"/>
            <a:ext cx="6643734" cy="300039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System Design: Modules</a:t>
            </a:r>
            <a:endParaRPr lang="en-US" dirty="0"/>
          </a:p>
        </p:txBody>
      </p:sp>
      <p:sp>
        <p:nvSpPr>
          <p:cNvPr id="3" name="Content Placeholder 2"/>
          <p:cNvSpPr>
            <a:spLocks noGrp="1"/>
          </p:cNvSpPr>
          <p:nvPr>
            <p:ph idx="1"/>
          </p:nvPr>
        </p:nvSpPr>
        <p:spPr>
          <a:xfrm>
            <a:off x="601670" y="1197404"/>
            <a:ext cx="6413610" cy="3803237"/>
          </a:xfrm>
        </p:spPr>
        <p:txBody>
          <a:bodyPr>
            <a:normAutofit fontScale="25000" lnSpcReduction="20000"/>
          </a:bodyPr>
          <a:lstStyle/>
          <a:p>
            <a:pPr algn="just"/>
            <a:r>
              <a:rPr lang="en-US" sz="6400" dirty="0" smtClean="0"/>
              <a:t>Login Page: It allows users to type a user name and password to log in. </a:t>
            </a:r>
          </a:p>
          <a:p>
            <a:pPr algn="just"/>
            <a:r>
              <a:rPr lang="en-US" sz="6400" dirty="0" smtClean="0"/>
              <a:t>Sign Up Page: The signup page (also known as a registration page) enables users and independently register and gain access to your system.</a:t>
            </a:r>
          </a:p>
          <a:p>
            <a:pPr algn="just"/>
            <a:r>
              <a:rPr lang="en-US" sz="6400" dirty="0" smtClean="0"/>
              <a:t>Home Page: The home page consists of many options such as student details, face recognition, attendance, help, train data, photos, developer, exit.</a:t>
            </a:r>
          </a:p>
          <a:p>
            <a:pPr algn="just"/>
            <a:r>
              <a:rPr lang="en-US" sz="6400" dirty="0" smtClean="0"/>
              <a:t>Student Details: This allows the admin or the user to enter user details and save it to the database.</a:t>
            </a:r>
          </a:p>
          <a:p>
            <a:pPr algn="just"/>
            <a:r>
              <a:rPr lang="en-US" sz="6400" dirty="0" smtClean="0"/>
              <a:t>Train Data: The photo sample which is taken is trained using a classifier.</a:t>
            </a:r>
          </a:p>
          <a:p>
            <a:pPr algn="just"/>
            <a:r>
              <a:rPr lang="en-US" sz="6400" dirty="0" smtClean="0"/>
              <a:t>Face Recognition: This allows users to detect the face and it will show all the details of the student.</a:t>
            </a:r>
          </a:p>
          <a:p>
            <a:pPr algn="just"/>
            <a:r>
              <a:rPr lang="en-US" sz="6400" dirty="0" smtClean="0"/>
              <a:t>Attendance: It shows the attendance details (present or absent). It can be also exported to a .</a:t>
            </a:r>
            <a:r>
              <a:rPr lang="en-US" sz="6400" dirty="0" err="1" smtClean="0"/>
              <a:t>csv</a:t>
            </a:r>
            <a:r>
              <a:rPr lang="en-US" sz="6400" dirty="0" smtClean="0"/>
              <a:t> file.</a:t>
            </a:r>
          </a:p>
          <a:p>
            <a:pPr algn="just"/>
            <a:r>
              <a:rPr lang="en-US" sz="6400" dirty="0" smtClean="0"/>
              <a:t>Photos: It shows all the photo samples taken.</a:t>
            </a:r>
          </a:p>
          <a:p>
            <a:pPr algn="just"/>
            <a:r>
              <a:rPr lang="en-US" sz="6400" dirty="0" smtClean="0"/>
              <a:t>Developer: It shows the details of the developer.</a:t>
            </a:r>
          </a:p>
          <a:p>
            <a:pPr algn="just"/>
            <a:r>
              <a:rPr lang="en-US" sz="6400" dirty="0" smtClean="0"/>
              <a:t>Help: It shows the working documentation of the application.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Implementation</a:t>
            </a:r>
            <a:endParaRPr lang="en-US" dirty="0"/>
          </a:p>
        </p:txBody>
      </p:sp>
      <p:sp>
        <p:nvSpPr>
          <p:cNvPr id="3" name="Content Placeholder 2"/>
          <p:cNvSpPr>
            <a:spLocks noGrp="1"/>
          </p:cNvSpPr>
          <p:nvPr>
            <p:ph idx="1"/>
          </p:nvPr>
        </p:nvSpPr>
        <p:spPr>
          <a:xfrm>
            <a:off x="601670" y="1197404"/>
            <a:ext cx="6413610" cy="3803237"/>
          </a:xfrm>
        </p:spPr>
        <p:txBody>
          <a:bodyPr>
            <a:normAutofit fontScale="25000" lnSpcReduction="20000"/>
          </a:bodyPr>
          <a:lstStyle/>
          <a:p>
            <a:pPr algn="just"/>
            <a:r>
              <a:rPr lang="en-US" sz="6400" dirty="0" smtClean="0"/>
              <a:t>Define the system requirements: Clearly identify the features and functionalities that the student management and attendance system will need to have in order to meet the needs of the users.</a:t>
            </a:r>
          </a:p>
          <a:p>
            <a:pPr algn="just"/>
            <a:r>
              <a:rPr lang="en-US" sz="6400" dirty="0" smtClean="0"/>
              <a:t>Design the database: Create a database schema that will store student information, class schedules, and other relevant data.</a:t>
            </a:r>
          </a:p>
          <a:p>
            <a:pPr algn="just"/>
            <a:r>
              <a:rPr lang="en-US" sz="6400" dirty="0" smtClean="0"/>
              <a:t>Develop the user interface: Create a user-friendly interface that allows users to navigate the system easily.</a:t>
            </a:r>
          </a:p>
          <a:p>
            <a:pPr algn="just"/>
            <a:r>
              <a:rPr lang="en-US" sz="6400" dirty="0" smtClean="0"/>
              <a:t>Implement the core functionality: Write the code that implements the core functionalities of the system such as student registration, attendance marking, etc.</a:t>
            </a:r>
          </a:p>
          <a:p>
            <a:pPr algn="just"/>
            <a:r>
              <a:rPr lang="en-US" sz="6400" dirty="0" smtClean="0"/>
              <a:t>Collect dataset of student faces: This can be done by taking photos of students and storing them in a database.</a:t>
            </a:r>
          </a:p>
          <a:p>
            <a:pPr algn="just"/>
            <a:r>
              <a:rPr lang="en-US" sz="6400" dirty="0" smtClean="0"/>
              <a:t>Train a face recognition model: Use the collected dataset of student faces to train a face recognition model using machine learning techniques.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smtClean="0"/>
              <a:t>Implementation</a:t>
            </a:r>
            <a:endParaRPr lang="en-US" dirty="0"/>
          </a:p>
        </p:txBody>
      </p:sp>
      <p:sp>
        <p:nvSpPr>
          <p:cNvPr id="3" name="Content Placeholder 2"/>
          <p:cNvSpPr>
            <a:spLocks noGrp="1"/>
          </p:cNvSpPr>
          <p:nvPr>
            <p:ph idx="1"/>
          </p:nvPr>
        </p:nvSpPr>
        <p:spPr>
          <a:xfrm>
            <a:off x="601670" y="1197404"/>
            <a:ext cx="6413610" cy="3803237"/>
          </a:xfrm>
        </p:spPr>
        <p:txBody>
          <a:bodyPr>
            <a:normAutofit fontScale="25000" lnSpcReduction="20000"/>
          </a:bodyPr>
          <a:lstStyle/>
          <a:p>
            <a:pPr algn="just"/>
            <a:r>
              <a:rPr lang="en-US" sz="6400" dirty="0" smtClean="0"/>
              <a:t>Integrate the model into the system: Use the trained model to integrate face recognition functionality into the student management and attendance system.</a:t>
            </a:r>
          </a:p>
          <a:p>
            <a:pPr algn="just"/>
            <a:r>
              <a:rPr lang="en-US" sz="6400" dirty="0" smtClean="0"/>
              <a:t>Attendance Marking : Deploy the system in the classroom setting and use it to capture images of students as they enter the room. The system will then use the face recognition model to identify each student and mark their attendance accordingly.</a:t>
            </a:r>
          </a:p>
          <a:p>
            <a:pPr algn="just"/>
            <a:r>
              <a:rPr lang="en-US" sz="6400" dirty="0" smtClean="0"/>
              <a:t>Data management: The attendance data will be stored in a database for future reference and analysis.</a:t>
            </a:r>
          </a:p>
          <a:p>
            <a:pPr algn="just"/>
            <a:r>
              <a:rPr lang="en-US" sz="6400" dirty="0" smtClean="0"/>
              <a:t>Access Control: Use the trained model to restrict access to certain areas of the school or college based on student identity.</a:t>
            </a:r>
          </a:p>
          <a:p>
            <a:pPr algn="just"/>
            <a:r>
              <a:rPr lang="en-US" sz="6400" dirty="0" smtClean="0"/>
              <a:t>Reporting: Generate reports on attendance and class participation for teachers and administrators.</a:t>
            </a:r>
          </a:p>
          <a:p>
            <a:pPr algn="just"/>
            <a:r>
              <a:rPr lang="en-US" sz="6400" smtClean="0"/>
              <a:t>Security</a:t>
            </a:r>
            <a:r>
              <a:rPr lang="en-US" sz="6400" dirty="0" smtClean="0"/>
              <a:t>: Ensure that the system is secure and that student data is protected against unauthorized access.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1270</Words>
  <Application>Microsoft Office PowerPoint</Application>
  <PresentationFormat>On-screen Show (16:9)</PresentationFormat>
  <Paragraphs>102</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Student Management &amp; Attendance System using Face Recognition</vt:lpstr>
      <vt:lpstr>Problem Definition</vt:lpstr>
      <vt:lpstr>Objectives</vt:lpstr>
      <vt:lpstr>Hardware Requirements</vt:lpstr>
      <vt:lpstr>Software Requirements</vt:lpstr>
      <vt:lpstr>System Design</vt:lpstr>
      <vt:lpstr>System Design: Modules</vt:lpstr>
      <vt:lpstr>Implementation</vt:lpstr>
      <vt:lpstr>Implementation</vt:lpstr>
      <vt:lpstr>Result and Discussion</vt:lpstr>
      <vt:lpstr>Result and Discussion</vt:lpstr>
      <vt:lpstr>Result and Discussion</vt:lpstr>
      <vt:lpstr>Result and Discussion</vt:lpstr>
      <vt:lpstr>Result and Discussion</vt:lpstr>
      <vt:lpstr>Result and Discussion</vt:lpstr>
      <vt:lpstr>Result and Discussion</vt:lpstr>
      <vt:lpstr>Result and Discussion</vt:lpstr>
      <vt:lpstr>Result and Discussion</vt:lpstr>
      <vt:lpstr>Scope for Future Enhancement</vt:lpstr>
      <vt:lpstr>Conclusion</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2023-02-04T04:10:02Z</dcterms:modified>
</cp:coreProperties>
</file>

<file path=docProps/thumbnail.jpeg>
</file>